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30" r:id="rId2"/>
    <p:sldId id="556" r:id="rId3"/>
    <p:sldId id="557" r:id="rId4"/>
    <p:sldId id="558" r:id="rId5"/>
    <p:sldId id="563" r:id="rId6"/>
    <p:sldId id="562" r:id="rId7"/>
    <p:sldId id="571" r:id="rId8"/>
    <p:sldId id="564" r:id="rId9"/>
    <p:sldId id="565" r:id="rId10"/>
    <p:sldId id="559" r:id="rId11"/>
    <p:sldId id="568" r:id="rId12"/>
    <p:sldId id="561" r:id="rId13"/>
    <p:sldId id="570" r:id="rId14"/>
  </p:sldIdLst>
  <p:sldSz cx="9144000" cy="6858000" type="screen4x3"/>
  <p:notesSz cx="9866313" cy="6735763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NOS_IAS_CYKIM" initials="X" lastIdx="1" clrIdx="0">
    <p:extLst>
      <p:ext uri="{19B8F6BF-5375-455C-9EA6-DF929625EA0E}">
        <p15:presenceInfo xmlns:p15="http://schemas.microsoft.com/office/powerpoint/2012/main" userId="47eb518808c883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2" autoAdjust="0"/>
    <p:restoredTop sz="80727" autoAdjust="0"/>
  </p:normalViewPr>
  <p:slideViewPr>
    <p:cSldViewPr snapToGrid="0">
      <p:cViewPr varScale="1">
        <p:scale>
          <a:sx n="89" d="100"/>
          <a:sy n="89" d="100"/>
        </p:scale>
        <p:origin x="1980" y="84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9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4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2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9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6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3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5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/>
              <a:t>22.12.27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필터링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노이즈제거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가우시안</a:t>
            </a:r>
            <a:r>
              <a:rPr lang="ko-KR" altLang="en-US" sz="1400" dirty="0"/>
              <a:t> 필터 적용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B39FD-3CB4-7CB2-F864-CCC158C5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1" y="1624620"/>
            <a:ext cx="2124371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508CC-F302-8F4D-E919-E5127271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1" y="3453220"/>
            <a:ext cx="3572374" cy="2210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05" y="397140"/>
            <a:ext cx="3134295" cy="28200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678BF3-3A55-3118-214A-8471B718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47" y="3623385"/>
            <a:ext cx="3363033" cy="282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DBEA7-46B6-1C4C-19D7-46C8BCF31A7F}"/>
              </a:ext>
            </a:extLst>
          </p:cNvPr>
          <p:cNvSpPr txBox="1"/>
          <p:nvPr/>
        </p:nvSpPr>
        <p:spPr>
          <a:xfrm>
            <a:off x="5003865" y="3244874"/>
            <a:ext cx="3930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5493B-926C-66D2-5401-69CADF9B226A}"/>
              </a:ext>
            </a:extLst>
          </p:cNvPr>
          <p:cNvSpPr txBox="1"/>
          <p:nvPr/>
        </p:nvSpPr>
        <p:spPr>
          <a:xfrm>
            <a:off x="4905339" y="6480884"/>
            <a:ext cx="4238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&lt;</a:t>
            </a:r>
            <a:r>
              <a:rPr lang="ko-KR" altLang="en-US" sz="1200" b="1" dirty="0"/>
              <a:t>직접 도출한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F1FA8-F8FB-B29C-51DF-40DB03B5291F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 및 노이즈 제거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F368E-33E8-E578-7688-C1865DE9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" y="2186486"/>
            <a:ext cx="9144000" cy="1559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21CD13-ED31-7896-0468-6DD472AE7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24" y="4354380"/>
            <a:ext cx="9144000" cy="151872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5771AA-85BB-1533-026B-694E6DBD2213}"/>
              </a:ext>
            </a:extLst>
          </p:cNvPr>
          <p:cNvSpPr/>
          <p:nvPr/>
        </p:nvSpPr>
        <p:spPr>
          <a:xfrm>
            <a:off x="3737987" y="3755853"/>
            <a:ext cx="1256044" cy="5824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AAAA1-F21F-1C09-C39C-0554650927F1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7C91B-3DE7-8E9C-FF66-66B5B1C81970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525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학습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Regime1~6 </a:t>
            </a:r>
            <a:r>
              <a:rPr lang="ko-KR" altLang="en-US" sz="1400" dirty="0"/>
              <a:t>별로 인공신경망을 구성해서 학습함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85" y="1628364"/>
            <a:ext cx="2921281" cy="21890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2610" y="4060227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4-fold Cross Validation </a:t>
            </a:r>
            <a:r>
              <a:rPr lang="ko-KR" altLang="en-US" sz="1400" dirty="0"/>
              <a:t>사용해서 최적의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도출함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80" y="4623612"/>
            <a:ext cx="2312882" cy="1748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7" y="4853544"/>
            <a:ext cx="2997200" cy="1133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71" y="4714867"/>
            <a:ext cx="2696633" cy="156642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363212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062453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B342C-7165-1770-4E6A-7CC792EA8C7F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</p:spTree>
    <p:extLst>
      <p:ext uri="{BB962C8B-B14F-4D97-AF65-F5344CB8AC3E}">
        <p14:creationId xmlns:p14="http://schemas.microsoft.com/office/powerpoint/2010/main" val="33880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결과 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4770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Regime6</a:t>
            </a:r>
            <a:r>
              <a:rPr lang="ko-KR" altLang="en-US" sz="1400" dirty="0"/>
              <a:t>번의 </a:t>
            </a:r>
            <a:r>
              <a:rPr lang="en-US" altLang="ko-KR" sz="1400" dirty="0"/>
              <a:t>engine50~260</a:t>
            </a:r>
            <a:r>
              <a:rPr lang="ko-KR" altLang="en-US" sz="1400" dirty="0"/>
              <a:t>번 그래프 도출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논문의 그래프의 </a:t>
            </a:r>
            <a:r>
              <a:rPr lang="en-US" altLang="ko-KR" sz="1400" dirty="0"/>
              <a:t>x</a:t>
            </a:r>
            <a:r>
              <a:rPr lang="ko-KR" altLang="en-US" sz="1400" dirty="0"/>
              <a:t>축은 </a:t>
            </a:r>
            <a:r>
              <a:rPr lang="en-US" altLang="ko-KR" sz="1400" dirty="0"/>
              <a:t>timestep</a:t>
            </a:r>
            <a:r>
              <a:rPr lang="ko-KR" altLang="en-US" sz="1400" dirty="0"/>
              <a:t>을 따르지 않음 </a:t>
            </a:r>
            <a:r>
              <a:rPr lang="en-US" altLang="ko-KR" sz="1400" dirty="0"/>
              <a:t>-&gt; 1~40…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D6418B-A127-3FCC-2DAF-41D64D3F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7" y="2333396"/>
            <a:ext cx="3178059" cy="263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0130D-A466-F0CA-5467-DB268276B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4" y="3756908"/>
            <a:ext cx="2554611" cy="1915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47340D-E3A6-E359-1925-A7CF96E64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80" y="1835471"/>
            <a:ext cx="2554611" cy="19159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A6E748-76D4-2EA2-9C43-93607425B3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91" y="1829992"/>
            <a:ext cx="2554611" cy="19159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5C31F-9350-4C50-E67F-6484299657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79" y="3756908"/>
            <a:ext cx="2554611" cy="19159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C7E43F-CE4F-F674-2BCA-BD0BA2254601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73398-C6DF-C7EA-1413-967781386F7A}"/>
              </a:ext>
            </a:extLst>
          </p:cNvPr>
          <p:cNvSpPr txBox="1"/>
          <p:nvPr/>
        </p:nvSpPr>
        <p:spPr>
          <a:xfrm>
            <a:off x="272627" y="4932784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논문 상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ABC96-BBBA-17DB-A668-E00D1A18E5F6}"/>
              </a:ext>
            </a:extLst>
          </p:cNvPr>
          <p:cNvSpPr txBox="1"/>
          <p:nvPr/>
        </p:nvSpPr>
        <p:spPr>
          <a:xfrm>
            <a:off x="4833561" y="5672866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731488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데이터란</a:t>
            </a:r>
            <a:r>
              <a:rPr lang="en-US" altLang="ko-KR" sz="1400" b="1" dirty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나사에서 제공하는 터보 팬 엔진 시뮬레이션 모델로부터 얻은 항공기 엔진 운용 데이터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터보 팬 엔진 시뮬레이션 모델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운용 설정과 결함 조건에 따라 </a:t>
            </a:r>
            <a:r>
              <a:rPr lang="en-US" altLang="ko-KR" sz="1400" dirty="0"/>
              <a:t>4</a:t>
            </a:r>
            <a:r>
              <a:rPr lang="ko-KR" altLang="en-US" sz="1400" dirty="0"/>
              <a:t>가지 데이터 세트로 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운용 설정</a:t>
            </a:r>
            <a:r>
              <a:rPr lang="en-US" altLang="ko-KR" sz="1400" dirty="0"/>
              <a:t>: </a:t>
            </a:r>
            <a:r>
              <a:rPr lang="ko-KR" altLang="en-US" sz="1400" dirty="0"/>
              <a:t>마하 </a:t>
            </a:r>
            <a:r>
              <a:rPr lang="en-US" altLang="ko-KR" sz="1400" dirty="0"/>
              <a:t>, </a:t>
            </a:r>
            <a:r>
              <a:rPr lang="ko-KR" altLang="en-US" sz="1400" dirty="0"/>
              <a:t>고도 수</a:t>
            </a:r>
            <a:r>
              <a:rPr lang="en-US" altLang="ko-KR" sz="1400" dirty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결함 조건</a:t>
            </a:r>
            <a:r>
              <a:rPr lang="en-US" altLang="ko-KR" sz="1400" dirty="0"/>
              <a:t>: </a:t>
            </a:r>
            <a:r>
              <a:rPr lang="ko-KR" altLang="en-US" sz="1400" dirty="0"/>
              <a:t>팬 또는 고압 압축기에 결함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FD002 </a:t>
            </a:r>
            <a:r>
              <a:rPr lang="ko-KR" altLang="en-US" sz="1400" dirty="0"/>
              <a:t>데이터 세트만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주어진 데이터의 특징을 고려하여 여러 그룹으로 나누는 방법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센서 데이터</a:t>
            </a:r>
            <a:r>
              <a:rPr lang="en-US" altLang="ko-KR" sz="1400" dirty="0"/>
              <a:t>(21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를 대상으로 </a:t>
            </a: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 활용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개의 그룹으로 나눠짐</a:t>
            </a:r>
            <a:r>
              <a:rPr lang="en-US" altLang="ko-KR" sz="1400" dirty="0"/>
              <a:t>(</a:t>
            </a:r>
            <a:r>
              <a:rPr lang="ko-KR" altLang="en-US" sz="1400" dirty="0"/>
              <a:t>운용 조건 </a:t>
            </a:r>
            <a:r>
              <a:rPr lang="en-US" altLang="ko-KR" sz="1400" dirty="0"/>
              <a:t>6</a:t>
            </a:r>
            <a:r>
              <a:rPr lang="ko-KR" altLang="en-US" sz="1400" dirty="0"/>
              <a:t>가지와 동일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201070"/>
            <a:ext cx="3375156" cy="22000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C337FD-C68F-7B7E-9BCA-0CEF154F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43" y="2914888"/>
            <a:ext cx="3375154" cy="2505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53A85-6401-7CEF-3F3C-6CF4162F1B53}"/>
              </a:ext>
            </a:extLst>
          </p:cNvPr>
          <p:cNvSpPr txBox="1"/>
          <p:nvPr/>
        </p:nvSpPr>
        <p:spPr>
          <a:xfrm>
            <a:off x="1493748" y="5401107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논문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445C5-2B6C-65D5-706C-53DBDDAC82D1}"/>
              </a:ext>
            </a:extLst>
          </p:cNvPr>
          <p:cNvSpPr txBox="1"/>
          <p:nvPr/>
        </p:nvSpPr>
        <p:spPr>
          <a:xfrm>
            <a:off x="5724453" y="5420157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(CY)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04441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9037" y="1403660"/>
            <a:ext cx="515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군집화를 시키지 않으면 센서 값의 경향이 보이지 않음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</a:t>
            </a:r>
            <a:r>
              <a:rPr lang="ko-KR" altLang="en-US" sz="1400" dirty="0"/>
              <a:t>별로 데이터를 구분했을 때 센서 값들의 열화 트렌드를 시각적으로 확인할 수 있음</a:t>
            </a:r>
            <a:r>
              <a:rPr lang="en-US" altLang="ko-KR" sz="1400" dirty="0"/>
              <a:t>(</a:t>
            </a:r>
            <a:r>
              <a:rPr lang="ko-KR" altLang="en-US" sz="1400" dirty="0"/>
              <a:t>아래 </a:t>
            </a:r>
            <a:r>
              <a:rPr lang="en-US" altLang="ko-KR" sz="1400" dirty="0"/>
              <a:t>2</a:t>
            </a:r>
            <a:r>
              <a:rPr lang="ko-KR" altLang="en-US" sz="1400" dirty="0"/>
              <a:t>개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논문 그래프 번호와 직접 도출한 그래프 번호는 다를 수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9" y="2753283"/>
            <a:ext cx="3278977" cy="37865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9" y="2973337"/>
            <a:ext cx="3004366" cy="34360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3" y="1039579"/>
            <a:ext cx="2452911" cy="14460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87220" y="2466707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108879" y="64094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702146" y="640940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FA8F-5A13-5596-EB80-53689170149C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F233-1761-1AB8-8A4B-B0ED53B0620A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275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5599" y="125484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264865" y="5123297"/>
            <a:ext cx="8642067" cy="1172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4865" y="5056911"/>
            <a:ext cx="8074801" cy="13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129" y="4363085"/>
            <a:ext cx="518404" cy="27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54346" y="437494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원본 데이터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502129" y="4702940"/>
            <a:ext cx="518404" cy="2734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154346" y="4714799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추가한 데이터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5188" y="5055406"/>
            <a:ext cx="582544" cy="13053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41506" y="4061903"/>
            <a:ext cx="560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Type : Train data(0) , Test data(1)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: k-means </a:t>
            </a:r>
            <a:r>
              <a:rPr lang="ko-KR" altLang="en-US" sz="1400" dirty="0"/>
              <a:t>알고리즘을 통해 군집화 되어 나온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값</a:t>
            </a:r>
            <a:r>
              <a:rPr lang="en-US" altLang="ko-KR" sz="1400" dirty="0"/>
              <a:t>(0~5)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09" y="1732840"/>
            <a:ext cx="5079592" cy="218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8700A-981C-0E7C-CE0E-8E018CAA4C3B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409C1-FEDB-558C-9C27-1B0DED7BFC7C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32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상관도를 통한 센서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고장과 상관도가 높은 센서들을 이용해서 신경망 학습 속도와 성능을 높이기 위함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Spearman </a:t>
            </a:r>
            <a:r>
              <a:rPr lang="ko-KR" altLang="en-US" sz="1400" dirty="0"/>
              <a:t>상관계수 식을 통해 </a:t>
            </a:r>
            <a:r>
              <a:rPr lang="en-US" altLang="ko-KR" sz="1400" dirty="0"/>
              <a:t>0.4</a:t>
            </a:r>
            <a:r>
              <a:rPr lang="ko-KR" altLang="en-US" sz="1400" dirty="0"/>
              <a:t>가 넘는 센서만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논문에서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번호와 직접 도출한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번호가 서로 다름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 따름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92" y="4366011"/>
            <a:ext cx="3492579" cy="1732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94" y="2752361"/>
            <a:ext cx="4095377" cy="107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C7BDA-CDD9-4F0A-5644-4EDF4C611E2C}"/>
              </a:ext>
            </a:extLst>
          </p:cNvPr>
          <p:cNvSpPr txBox="1"/>
          <p:nvPr/>
        </p:nvSpPr>
        <p:spPr>
          <a:xfrm>
            <a:off x="3921418" y="3920403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&lt;Spearman </a:t>
            </a:r>
            <a:r>
              <a:rPr lang="ko-KR" altLang="en-US" sz="1200" b="1" dirty="0"/>
              <a:t>상관 계수 식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37F2-066F-5679-7A87-F2BD5E8B174C}"/>
              </a:ext>
            </a:extLst>
          </p:cNvPr>
          <p:cNvSpPr txBox="1"/>
          <p:nvPr/>
        </p:nvSpPr>
        <p:spPr>
          <a:xfrm>
            <a:off x="2873893" y="6062872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0.4 </a:t>
            </a:r>
            <a:r>
              <a:rPr lang="ko-KR" altLang="en-US" sz="1200" b="1" dirty="0"/>
              <a:t>이상인 </a:t>
            </a:r>
            <a:r>
              <a:rPr lang="en-US" altLang="ko-KR" sz="1200" b="1" dirty="0"/>
              <a:t>Sensor</a:t>
            </a:r>
            <a:r>
              <a:rPr lang="ko-KR" altLang="en-US" sz="1200" b="1" dirty="0"/>
              <a:t>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D378-C20A-E951-8158-4D7BDF76472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929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48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4" y="4728016"/>
            <a:ext cx="3532982" cy="17528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475" y="6414776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197901" y="6457426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2" name="부등호 21"/>
          <p:cNvSpPr/>
          <p:nvPr/>
        </p:nvSpPr>
        <p:spPr>
          <a:xfrm>
            <a:off x="4479230" y="5462424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91973"/>
              </p:ext>
            </p:extLst>
          </p:nvPr>
        </p:nvGraphicFramePr>
        <p:xfrm>
          <a:off x="5116597" y="4978334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355586792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2905643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79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2,3,4,6,7,8,9,11,13,14,15,17,21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7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804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254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8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750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566A58-08F7-B921-85F2-C6BFEF778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48" y="1976207"/>
            <a:ext cx="2398204" cy="2579239"/>
          </a:xfrm>
          <a:prstGeom prst="rect">
            <a:avLst/>
          </a:prstGeom>
        </p:spPr>
      </p:pic>
      <p:pic>
        <p:nvPicPr>
          <p:cNvPr id="9" name="그림 8" descr="텍스트, 낱말맞추기게임, 점수판이(가) 표시된 사진&#10;&#10;자동 생성된 설명">
            <a:extLst>
              <a:ext uri="{FF2B5EF4-FFF2-40B4-BE49-F238E27FC236}">
                <a16:creationId xmlns:a16="http://schemas.microsoft.com/office/drawing/2014/main" id="{295DE1AF-0AB0-16B5-233B-C0729C13B8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01" y="1976207"/>
            <a:ext cx="2398204" cy="2579239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166D61-81BA-3EA1-010C-39FACACA69C5}"/>
              </a:ext>
            </a:extLst>
          </p:cNvPr>
          <p:cNvCxnSpPr>
            <a:cxnSpLocks/>
          </p:cNvCxnSpPr>
          <p:nvPr/>
        </p:nvCxnSpPr>
        <p:spPr>
          <a:xfrm>
            <a:off x="4332552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C727C3A-0667-94D8-5E23-E2D34B367BB0}"/>
              </a:ext>
            </a:extLst>
          </p:cNvPr>
          <p:cNvCxnSpPr>
            <a:cxnSpLocks/>
          </p:cNvCxnSpPr>
          <p:nvPr/>
        </p:nvCxnSpPr>
        <p:spPr>
          <a:xfrm>
            <a:off x="759610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AB0621-FB94-9686-838E-22C4B3AD8DF4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DB12-4C66-56C8-A8BF-B01B600031E4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28901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50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2)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" y="4881793"/>
            <a:ext cx="3532982" cy="17528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2732" y="6568553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207950" y="6496161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3" name="부등호 42"/>
          <p:cNvSpPr/>
          <p:nvPr/>
        </p:nvSpPr>
        <p:spPr>
          <a:xfrm>
            <a:off x="4489279" y="5575860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766933"/>
              </p:ext>
            </p:extLst>
          </p:nvPr>
        </p:nvGraphicFramePr>
        <p:xfrm>
          <a:off x="5126646" y="5000859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79367235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39618211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71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2,3,4,7,8,9,11,13,14,15,17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946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2,3,4,8,9,11.13,14,15,17,20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445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456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54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6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9952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2DA557C-7BA0-F347-25E8-F95026841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" y="1976207"/>
            <a:ext cx="2606272" cy="2694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16227-6E4D-3313-70EC-DBC198CAF6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62" y="1976206"/>
            <a:ext cx="2810242" cy="2905585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B5DA45D-BABE-BBD7-DFF6-5A5FD075A2E3}"/>
              </a:ext>
            </a:extLst>
          </p:cNvPr>
          <p:cNvCxnSpPr>
            <a:cxnSpLocks/>
          </p:cNvCxnSpPr>
          <p:nvPr/>
        </p:nvCxnSpPr>
        <p:spPr>
          <a:xfrm>
            <a:off x="4302408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3AAA4BB-0BC2-D946-32F8-2E398ECFCAA0}"/>
              </a:ext>
            </a:extLst>
          </p:cNvPr>
          <p:cNvCxnSpPr>
            <a:cxnSpLocks/>
          </p:cNvCxnSpPr>
          <p:nvPr/>
        </p:nvCxnSpPr>
        <p:spPr>
          <a:xfrm>
            <a:off x="764634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BD8052-8219-CC8A-4B62-22214DDA91F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CD7FA-E71B-B9F5-0AEF-388878F8CFDD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53911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36607</TotalTime>
  <Words>590</Words>
  <Application>Microsoft Office PowerPoint</Application>
  <PresentationFormat>화면 슬라이드 쇼(4:3)</PresentationFormat>
  <Paragraphs>155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Arial</vt:lpstr>
      <vt:lpstr>맑은 고딕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Kim Chanyoung</cp:lastModifiedBy>
  <cp:revision>893</cp:revision>
  <cp:lastPrinted>2019-03-28T05:19:17Z</cp:lastPrinted>
  <dcterms:created xsi:type="dcterms:W3CDTF">2019-03-20T12:01:49Z</dcterms:created>
  <dcterms:modified xsi:type="dcterms:W3CDTF">2022-12-26T16:17:30Z</dcterms:modified>
</cp:coreProperties>
</file>